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30" r:id="rId5"/>
  </p:sldMasterIdLst>
  <p:notesMasterIdLst>
    <p:notesMasterId r:id="rId27"/>
  </p:notesMasterIdLst>
  <p:handoutMasterIdLst>
    <p:handoutMasterId r:id="rId28"/>
  </p:handoutMasterIdLst>
  <p:sldIdLst>
    <p:sldId id="257" r:id="rId6"/>
    <p:sldId id="2147469713" r:id="rId7"/>
    <p:sldId id="2147469726" r:id="rId8"/>
    <p:sldId id="2147469727" r:id="rId9"/>
    <p:sldId id="2147469728" r:id="rId10"/>
    <p:sldId id="2147469715" r:id="rId11"/>
    <p:sldId id="2147469716" r:id="rId12"/>
    <p:sldId id="2147469717" r:id="rId13"/>
    <p:sldId id="2147469714" r:id="rId14"/>
    <p:sldId id="2147469712" r:id="rId15"/>
    <p:sldId id="259" r:id="rId16"/>
    <p:sldId id="258" r:id="rId17"/>
    <p:sldId id="260" r:id="rId18"/>
    <p:sldId id="2147469718" r:id="rId19"/>
    <p:sldId id="2147469720" r:id="rId20"/>
    <p:sldId id="2147469721" r:id="rId21"/>
    <p:sldId id="2147469722" r:id="rId22"/>
    <p:sldId id="2147469723" r:id="rId23"/>
    <p:sldId id="2147469724" r:id="rId24"/>
    <p:sldId id="2147469725" r:id="rId25"/>
    <p:sldId id="2147469729" r:id="rId2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A366FA-8ACA-4CC7-A291-6017A5DBAA4F}">
          <p14:sldIdLst>
            <p14:sldId id="257"/>
            <p14:sldId id="2147469713"/>
          </p14:sldIdLst>
        </p14:section>
        <p14:section name="Health check" id="{3E526B00-0567-48D9-AAFC-5A27CA9AC46B}">
          <p14:sldIdLst>
            <p14:sldId id="2147469726"/>
            <p14:sldId id="2147469727"/>
            <p14:sldId id="2147469728"/>
          </p14:sldIdLst>
        </p14:section>
        <p14:section name="Out of the box features" id="{2D9A17DD-C8F7-4381-B0BC-EC3704480086}">
          <p14:sldIdLst>
            <p14:sldId id="2147469715"/>
            <p14:sldId id="2147469716"/>
            <p14:sldId id="2147469717"/>
          </p14:sldIdLst>
        </p14:section>
        <p14:section name="Excel layouts" id="{4B07B213-42D9-4A54-8A13-3A5B55255160}">
          <p14:sldIdLst>
            <p14:sldId id="2147469714"/>
            <p14:sldId id="2147469712"/>
            <p14:sldId id="259"/>
            <p14:sldId id="258"/>
            <p14:sldId id="260"/>
          </p14:sldIdLst>
        </p14:section>
        <p14:section name="Automation" id="{121420A3-8509-41A2-922A-504F664C3879}">
          <p14:sldIdLst>
            <p14:sldId id="2147469718"/>
            <p14:sldId id="2147469720"/>
            <p14:sldId id="2147469721"/>
            <p14:sldId id="2147469722"/>
          </p14:sldIdLst>
        </p14:section>
        <p14:section name="Clients" id="{DF844920-7C91-4760-8ED6-C348DFC1E301}">
          <p14:sldIdLst>
            <p14:sldId id="2147469723"/>
            <p14:sldId id="2147469724"/>
            <p14:sldId id="2147469725"/>
            <p14:sldId id="214746972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32" y="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11/25/2022 11:07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11/25/2022 11:07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11/25/2022 11:07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357861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11/25/2022 11:07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2.xml"/><Relationship Id="rId4" Type="http://schemas.openxmlformats.org/officeDocument/2006/relationships/image" Target="../media/image41.emf"/></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74816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767293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78849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39370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108736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66306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4251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7329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3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endParaRPr lang="en-US" dirty="0"/>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marL="0" marR="0" lvl="0" indent="0" algn="l" defTabSz="91433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Production</a:t>
            </a:r>
          </a:p>
        </p:txBody>
      </p:sp>
    </p:spTree>
    <p:extLst>
      <p:ext uri="{BB962C8B-B14F-4D97-AF65-F5344CB8AC3E}">
        <p14:creationId xmlns:p14="http://schemas.microsoft.com/office/powerpoint/2010/main" val="11020827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632250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029844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609315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449852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14344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869183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673987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69617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100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375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459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63769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714428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11/25/2022</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1008207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880DD4-DCE2-080D-E2BB-98B59F8277D3}"/>
              </a:ext>
              <a:ext uri="{C183D7F6-B498-43B3-948B-1728B52AA6E4}">
                <adec:decorative xmlns:adec="http://schemas.microsoft.com/office/drawing/2017/decorative" val="1"/>
              </a:ext>
            </a:extLst>
          </p:cNvPr>
          <p:cNvPicPr>
            <a:picLocks noChangeAspect="1"/>
          </p:cNvPicPr>
          <p:nvPr userDrawn="1"/>
        </p:nvPicPr>
        <p:blipFill rotWithShape="1">
          <a:blip r:embed="rId2"/>
          <a:srcRect l="187" t="315" r="281" b="201"/>
          <a:stretch/>
        </p:blipFill>
        <p:spPr>
          <a:xfrm>
            <a:off x="0" y="0"/>
            <a:ext cx="12192000" cy="6858000"/>
          </a:xfrm>
          <a:prstGeom prst="rect">
            <a:avLst/>
          </a:prstGeom>
        </p:spPr>
      </p:pic>
      <p:pic>
        <p:nvPicPr>
          <p:cNvPr id="4" name="Graphic 11">
            <a:extLst>
              <a:ext uri="{FF2B5EF4-FFF2-40B4-BE49-F238E27FC236}">
                <a16:creationId xmlns:a16="http://schemas.microsoft.com/office/drawing/2014/main" id="{C25D9C34-698E-6CFF-6AFC-60C2443CCA3B}"/>
              </a:ext>
            </a:extLst>
          </p:cNvPr>
          <p:cNvPicPr>
            <a:picLocks noChangeAspect="1"/>
          </p:cNvPicPr>
          <p:nvPr userDrawn="1"/>
        </p:nvPicPr>
        <p:blipFill>
          <a:blip r:embed="rId3"/>
          <a:srcRect/>
          <a:stretch/>
        </p:blipFill>
        <p:spPr>
          <a:xfrm>
            <a:off x="-127918" y="1721222"/>
            <a:ext cx="5215674" cy="2958353"/>
          </a:xfrm>
          <a:prstGeom prst="rect">
            <a:avLst/>
          </a:prstGeom>
        </p:spPr>
      </p:pic>
      <p:pic>
        <p:nvPicPr>
          <p:cNvPr id="5" name="MS logo white - EMF" descr="Microsoft logo white text version">
            <a:extLst>
              <a:ext uri="{FF2B5EF4-FFF2-40B4-BE49-F238E27FC236}">
                <a16:creationId xmlns:a16="http://schemas.microsoft.com/office/drawing/2014/main" id="{A59D9057-AB20-B6A4-B687-74A02BCBBAC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59370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13" name="MS logo gray - EMF" descr="Microsoft logo, gray text version">
            <a:extLst>
              <a:ext uri="{FF2B5EF4-FFF2-40B4-BE49-F238E27FC236}">
                <a16:creationId xmlns:a16="http://schemas.microsoft.com/office/drawing/2014/main" id="{CDFE8FF8-5A1C-3A50-B2A3-C6FF6C67CFD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37959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83718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8275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88924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3871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5509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5275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1661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70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04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6922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29331041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7603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999508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568737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03066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1423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168607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466761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176669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139880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135522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93301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853135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541884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50" Type="http://schemas.openxmlformats.org/officeDocument/2006/relationships/image" Target="../media/image38.png"/><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theme" Target="../theme/theme2.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1" Type="http://schemas.openxmlformats.org/officeDocument/2006/relationships/slideLayout" Target="../slideLayouts/slideLayout74.xml"/><Relationship Id="rId6"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 id="2147485279"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50"/>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231713050"/>
      </p:ext>
    </p:extLst>
  </p:cSld>
  <p:clrMap bg1="lt1" tx1="dk1" bg2="lt2" tx2="dk2" accent1="accent1" accent2="accent2" accent3="accent3" accent4="accent4" accent5="accent5" accent6="accent6" hlink="hlink" folHlink="folHlink"/>
  <p:sldLayoutIdLst>
    <p:sldLayoutId id="2147485231" r:id="rId1"/>
    <p:sldLayoutId id="2147485232" r:id="rId2"/>
    <p:sldLayoutId id="2147485233" r:id="rId3"/>
    <p:sldLayoutId id="2147485234" r:id="rId4"/>
    <p:sldLayoutId id="2147485235" r:id="rId5"/>
    <p:sldLayoutId id="2147485236" r:id="rId6"/>
    <p:sldLayoutId id="2147485237" r:id="rId7"/>
    <p:sldLayoutId id="2147485238" r:id="rId8"/>
    <p:sldLayoutId id="2147485239" r:id="rId9"/>
    <p:sldLayoutId id="2147485240" r:id="rId10"/>
    <p:sldLayoutId id="2147485241" r:id="rId11"/>
    <p:sldLayoutId id="2147485242" r:id="rId12"/>
    <p:sldLayoutId id="2147485243" r:id="rId13"/>
    <p:sldLayoutId id="2147485244" r:id="rId14"/>
    <p:sldLayoutId id="2147485245" r:id="rId15"/>
    <p:sldLayoutId id="2147485246" r:id="rId16"/>
    <p:sldLayoutId id="2147485247" r:id="rId17"/>
    <p:sldLayoutId id="2147485248" r:id="rId18"/>
    <p:sldLayoutId id="2147485249" r:id="rId19"/>
    <p:sldLayoutId id="2147485250" r:id="rId20"/>
    <p:sldLayoutId id="2147485251" r:id="rId21"/>
    <p:sldLayoutId id="2147485252" r:id="rId22"/>
    <p:sldLayoutId id="2147485253" r:id="rId23"/>
    <p:sldLayoutId id="2147485254" r:id="rId24"/>
    <p:sldLayoutId id="2147485255" r:id="rId25"/>
    <p:sldLayoutId id="2147485256" r:id="rId26"/>
    <p:sldLayoutId id="2147485257" r:id="rId27"/>
    <p:sldLayoutId id="2147485258" r:id="rId28"/>
    <p:sldLayoutId id="2147485259" r:id="rId29"/>
    <p:sldLayoutId id="2147485260" r:id="rId30"/>
    <p:sldLayoutId id="2147485261" r:id="rId31"/>
    <p:sldLayoutId id="2147485262" r:id="rId32"/>
    <p:sldLayoutId id="2147485263" r:id="rId33"/>
    <p:sldLayoutId id="2147485264" r:id="rId34"/>
    <p:sldLayoutId id="2147485265" r:id="rId35"/>
    <p:sldLayoutId id="2147485266" r:id="rId36"/>
    <p:sldLayoutId id="2147485267" r:id="rId37"/>
    <p:sldLayoutId id="2147485268" r:id="rId38"/>
    <p:sldLayoutId id="2147485269" r:id="rId39"/>
    <p:sldLayoutId id="2147485270" r:id="rId40"/>
    <p:sldLayoutId id="2147485271" r:id="rId41"/>
    <p:sldLayoutId id="2147485272" r:id="rId42"/>
    <p:sldLayoutId id="2147485273" r:id="rId43"/>
    <p:sldLayoutId id="2147485274" r:id="rId44"/>
    <p:sldLayoutId id="2147485275" r:id="rId45"/>
    <p:sldLayoutId id="2147485276" r:id="rId46"/>
    <p:sldLayoutId id="2147485277" r:id="rId47"/>
    <p:sldLayoutId id="214748527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aka.ms/bcexcelsamples" TargetMode="Externa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gb/dynamics365/business-central/ui-excel-report-layouts?tabs=any-report" TargetMode="External"/><Relationship Id="rId2" Type="http://schemas.openxmlformats.org/officeDocument/2006/relationships/hyperlink" Target="https://aka.ms/bcexcelsamples" TargetMode="External"/><Relationship Id="rId1" Type="http://schemas.openxmlformats.org/officeDocument/2006/relationships/slideLayout" Target="../slideLayouts/slideLayout14.xml"/><Relationship Id="rId4" Type="http://schemas.openxmlformats.org/officeDocument/2006/relationships/hyperlink" Target="https://github.com/microsoft/BCTech/blob/master/samples/Excel/VIDEOS.m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en-us/training/modules/use-power-automate/" TargetMode="External"/><Relationship Id="rId2" Type="http://schemas.openxmlformats.org/officeDocument/2006/relationships/hyperlink" Target="https://aka.ms/bcautomate" TargetMode="External"/><Relationship Id="rId1" Type="http://schemas.openxmlformats.org/officeDocument/2006/relationships/slideLayout" Target="../slideLayouts/slideLayout14.xml"/><Relationship Id="rId4" Type="http://schemas.openxmlformats.org/officeDocument/2006/relationships/hyperlink" Target="https://www.bing.com/videos/search?q=%22business+central%22+power+automat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49.png"/><Relationship Id="rId3" Type="http://schemas.openxmlformats.org/officeDocument/2006/relationships/slide" Target="slide9.xml"/><Relationship Id="rId7" Type="http://schemas.openxmlformats.org/officeDocument/2006/relationships/image" Target="../media/image47.png"/><Relationship Id="rId12" Type="http://schemas.openxmlformats.org/officeDocument/2006/relationships/slide" Target="slide18.xml"/><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slide" Target="slide6.xml"/><Relationship Id="rId11" Type="http://schemas.openxmlformats.org/officeDocument/2006/relationships/image" Target="../media/image49.png"/><Relationship Id="rId5" Type="http://schemas.openxmlformats.org/officeDocument/2006/relationships/image" Target="../media/image47.png"/><Relationship Id="rId10"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slide" Target="slide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hyperlink" Target="https://learn.microsoft.com/en-gb/dynamics365/business-central/admin-access-with-m365-license#why-enable-access-with-microsoft-365-licenses" TargetMode="Externa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BF45-C2D7-0588-22D6-BFE6B848FBD8}"/>
              </a:ext>
            </a:extLst>
          </p:cNvPr>
          <p:cNvSpPr>
            <a:spLocks noGrp="1"/>
          </p:cNvSpPr>
          <p:nvPr>
            <p:ph type="title"/>
          </p:nvPr>
        </p:nvSpPr>
        <p:spPr>
          <a:xfrm>
            <a:off x="588263" y="457200"/>
            <a:ext cx="11018520" cy="553998"/>
          </a:xfrm>
        </p:spPr>
        <p:txBody>
          <a:bodyPr wrap="square" anchor="t">
            <a:normAutofit/>
          </a:bodyPr>
          <a:lstStyle/>
          <a:p>
            <a:r>
              <a:rPr lang="en-GB" dirty="0"/>
              <a:t>Get the app from aka.ms/</a:t>
            </a:r>
            <a:r>
              <a:rPr lang="en-GB" dirty="0" err="1"/>
              <a:t>bctelemetryreport</a:t>
            </a:r>
            <a:endParaRPr lang="en-DK" dirty="0"/>
          </a:p>
        </p:txBody>
      </p:sp>
      <p:pic>
        <p:nvPicPr>
          <p:cNvPr id="4" name="Picture 3" descr="Graphical user interface, text, application&#10;&#10;Description automatically generated">
            <a:extLst>
              <a:ext uri="{FF2B5EF4-FFF2-40B4-BE49-F238E27FC236}">
                <a16:creationId xmlns:a16="http://schemas.microsoft.com/office/drawing/2014/main" id="{171F5848-6B34-9D6E-CFB6-9512B8E31A0F}"/>
              </a:ext>
            </a:extLst>
          </p:cNvPr>
          <p:cNvPicPr>
            <a:picLocks noChangeAspect="1"/>
          </p:cNvPicPr>
          <p:nvPr/>
        </p:nvPicPr>
        <p:blipFill>
          <a:blip r:embed="rId2"/>
          <a:stretch>
            <a:fillRect/>
          </a:stretch>
        </p:blipFill>
        <p:spPr>
          <a:xfrm>
            <a:off x="3062937" y="1435100"/>
            <a:ext cx="6061364" cy="4833938"/>
          </a:xfrm>
          <a:prstGeom prst="rect">
            <a:avLst/>
          </a:prstGeom>
          <a:noFill/>
        </p:spPr>
      </p:pic>
    </p:spTree>
    <p:extLst>
      <p:ext uri="{BB962C8B-B14F-4D97-AF65-F5344CB8AC3E}">
        <p14:creationId xmlns:p14="http://schemas.microsoft.com/office/powerpoint/2010/main" val="35178963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2EA7-E399-48DF-BF5B-47C7DD045CE7}"/>
              </a:ext>
            </a:extLst>
          </p:cNvPr>
          <p:cNvSpPr>
            <a:spLocks noGrp="1"/>
          </p:cNvSpPr>
          <p:nvPr>
            <p:ph type="title"/>
          </p:nvPr>
        </p:nvSpPr>
        <p:spPr>
          <a:xfrm>
            <a:off x="588263" y="457200"/>
            <a:ext cx="11018520" cy="553998"/>
          </a:xfrm>
        </p:spPr>
        <p:txBody>
          <a:bodyPr wrap="square" anchor="t">
            <a:normAutofit/>
          </a:bodyPr>
          <a:lstStyle/>
          <a:p>
            <a:r>
              <a:rPr lang="en-US" dirty="0"/>
              <a:t>Excel layouts in five bullets</a:t>
            </a:r>
          </a:p>
        </p:txBody>
      </p:sp>
      <p:sp>
        <p:nvSpPr>
          <p:cNvPr id="3" name="Content Placeholder 2">
            <a:extLst>
              <a:ext uri="{FF2B5EF4-FFF2-40B4-BE49-F238E27FC236}">
                <a16:creationId xmlns:a16="http://schemas.microsoft.com/office/drawing/2014/main" id="{FB9DC008-2DD6-4ADF-A12C-80FD54175CE8}"/>
              </a:ext>
            </a:extLst>
          </p:cNvPr>
          <p:cNvSpPr>
            <a:spLocks noGrp="1"/>
          </p:cNvSpPr>
          <p:nvPr>
            <p:ph sz="quarter" idx="10"/>
          </p:nvPr>
        </p:nvSpPr>
        <p:spPr>
          <a:xfrm>
            <a:off x="584200" y="1435100"/>
            <a:ext cx="11018838" cy="4833938"/>
          </a:xfrm>
        </p:spPr>
        <p:txBody>
          <a:bodyPr wrap="square">
            <a:normAutofit/>
          </a:bodyPr>
          <a:lstStyle/>
          <a:p>
            <a:pPr>
              <a:lnSpc>
                <a:spcPct val="90000"/>
              </a:lnSpc>
            </a:pPr>
            <a:r>
              <a:rPr lang="en-US" sz="2400" b="1" dirty="0"/>
              <a:t>Interactive reports </a:t>
            </a:r>
            <a:r>
              <a:rPr lang="en-US" sz="2400" dirty="0"/>
              <a:t>(Not designed for print, One report can serve multiple purposes (filtering, sorting, slicers, pivot tables etc.)</a:t>
            </a:r>
          </a:p>
          <a:p>
            <a:pPr>
              <a:lnSpc>
                <a:spcPct val="90000"/>
              </a:lnSpc>
            </a:pPr>
            <a:r>
              <a:rPr lang="en-US" sz="2400" b="1" dirty="0" err="1"/>
              <a:t>Mix’n’match</a:t>
            </a:r>
            <a:r>
              <a:rPr lang="en-US" sz="2400" b="1" dirty="0"/>
              <a:t> data</a:t>
            </a:r>
            <a:r>
              <a:rPr lang="en-US" sz="2400" dirty="0"/>
              <a:t> from Business Central with other data sources (</a:t>
            </a:r>
            <a:r>
              <a:rPr lang="en-US" sz="2400" dirty="0" err="1"/>
              <a:t>Sharepoint</a:t>
            </a:r>
            <a:r>
              <a:rPr lang="en-US" sz="2400" dirty="0"/>
              <a:t> lists, On-premises databases, files, APIs, …) using Power Query in the report.</a:t>
            </a:r>
          </a:p>
          <a:p>
            <a:pPr>
              <a:lnSpc>
                <a:spcPct val="90000"/>
              </a:lnSpc>
            </a:pPr>
            <a:r>
              <a:rPr lang="en-US" sz="2400" b="1" dirty="0"/>
              <a:t>Use built-in, advanced Excel features to do post-processing </a:t>
            </a:r>
            <a:r>
              <a:rPr lang="en-US" sz="2400" dirty="0"/>
              <a:t>on rendered reports (triggering automation flows, Organization data types, What-if analyses, Forecast sheet, Analyze Data with support for natural language)</a:t>
            </a:r>
          </a:p>
          <a:p>
            <a:pPr>
              <a:lnSpc>
                <a:spcPct val="90000"/>
              </a:lnSpc>
            </a:pPr>
            <a:r>
              <a:rPr lang="en-US" sz="2400" b="1" dirty="0"/>
              <a:t>Rich collaboration capabilities</a:t>
            </a:r>
            <a:r>
              <a:rPr lang="en-US" sz="2400" dirty="0"/>
              <a:t> (commenting, sharing, protecting for certain audiences) on a report</a:t>
            </a:r>
          </a:p>
          <a:p>
            <a:pPr>
              <a:lnSpc>
                <a:spcPct val="90000"/>
              </a:lnSpc>
            </a:pPr>
            <a:r>
              <a:rPr lang="en-US" sz="2400" b="1" dirty="0"/>
              <a:t>Democratized design experience</a:t>
            </a:r>
            <a:r>
              <a:rPr lang="en-US" sz="2400" dirty="0"/>
              <a:t> - allowing end users to participate more actively in layout creation. Contains the raw data, making it possible for a user to understand how the report works</a:t>
            </a:r>
          </a:p>
        </p:txBody>
      </p:sp>
    </p:spTree>
    <p:extLst>
      <p:ext uri="{BB962C8B-B14F-4D97-AF65-F5344CB8AC3E}">
        <p14:creationId xmlns:p14="http://schemas.microsoft.com/office/powerpoint/2010/main" val="21520133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9AA8-A9FE-CB09-7BD3-7F85F4DBC441}"/>
              </a:ext>
            </a:extLst>
          </p:cNvPr>
          <p:cNvSpPr>
            <a:spLocks noGrp="1"/>
          </p:cNvSpPr>
          <p:nvPr>
            <p:ph type="title"/>
          </p:nvPr>
        </p:nvSpPr>
        <p:spPr/>
        <p:txBody>
          <a:bodyPr/>
          <a:lstStyle/>
          <a:p>
            <a:r>
              <a:rPr lang="en-US" sz="3600" dirty="0"/>
              <a:t>End users can make report layouts with Excel</a:t>
            </a:r>
            <a:endParaRPr lang="en-DK" dirty="0"/>
          </a:p>
        </p:txBody>
      </p:sp>
      <p:sp>
        <p:nvSpPr>
          <p:cNvPr id="8" name="Text Placeholder 7">
            <a:extLst>
              <a:ext uri="{FF2B5EF4-FFF2-40B4-BE49-F238E27FC236}">
                <a16:creationId xmlns:a16="http://schemas.microsoft.com/office/drawing/2014/main" id="{3DF7BD65-59EC-6FED-54E1-010F329B4375}"/>
              </a:ext>
            </a:extLst>
          </p:cNvPr>
          <p:cNvSpPr>
            <a:spLocks noGrp="1"/>
          </p:cNvSpPr>
          <p:nvPr>
            <p:ph type="body" sz="quarter" idx="16"/>
          </p:nvPr>
        </p:nvSpPr>
        <p:spPr>
          <a:xfrm>
            <a:off x="584200" y="1436688"/>
            <a:ext cx="5219700" cy="1292662"/>
          </a:xfrm>
        </p:spPr>
        <p:txBody>
          <a:bodyPr/>
          <a:lstStyle/>
          <a:p>
            <a:r>
              <a:rPr lang="en-GB" dirty="0"/>
              <a:t>Excel layouts usage?</a:t>
            </a:r>
          </a:p>
          <a:p>
            <a:endParaRPr lang="en-GB" dirty="0"/>
          </a:p>
          <a:p>
            <a:endParaRPr lang="en-DK" dirty="0"/>
          </a:p>
        </p:txBody>
      </p:sp>
      <p:sp>
        <p:nvSpPr>
          <p:cNvPr id="9" name="Content Placeholder 8">
            <a:extLst>
              <a:ext uri="{FF2B5EF4-FFF2-40B4-BE49-F238E27FC236}">
                <a16:creationId xmlns:a16="http://schemas.microsoft.com/office/drawing/2014/main" id="{E83C5CBF-45CA-6B2A-4EE7-155DEE1BA034}"/>
              </a:ext>
            </a:extLst>
          </p:cNvPr>
          <p:cNvSpPr>
            <a:spLocks noGrp="1"/>
          </p:cNvSpPr>
          <p:nvPr>
            <p:ph sz="quarter" idx="11"/>
          </p:nvPr>
        </p:nvSpPr>
        <p:spPr>
          <a:xfrm>
            <a:off x="588963" y="2081212"/>
            <a:ext cx="5214937" cy="2769989"/>
          </a:xfrm>
        </p:spPr>
        <p:txBody>
          <a:bodyPr/>
          <a:lstStyle/>
          <a:p>
            <a:r>
              <a:rPr lang="en-GB" dirty="0"/>
              <a:t>Maybe collaborate closer on reporting?</a:t>
            </a:r>
          </a:p>
          <a:p>
            <a:pPr lvl="1"/>
            <a:r>
              <a:rPr lang="en-GB" dirty="0"/>
              <a:t>You as partner can focus on AL report objects and customer can focus on layout</a:t>
            </a:r>
          </a:p>
          <a:p>
            <a:pPr lvl="1"/>
            <a:r>
              <a:rPr lang="en-GB" dirty="0"/>
              <a:t>Introduce Power Query in Excel</a:t>
            </a:r>
          </a:p>
          <a:p>
            <a:pPr lvl="1"/>
            <a:r>
              <a:rPr lang="en-GB" dirty="0"/>
              <a:t>Maybe PoC reports that mix data from Business Central with other data sources (Using Power Query)</a:t>
            </a:r>
          </a:p>
        </p:txBody>
      </p:sp>
      <p:sp>
        <p:nvSpPr>
          <p:cNvPr id="11" name="Text Placeholder 10">
            <a:extLst>
              <a:ext uri="{FF2B5EF4-FFF2-40B4-BE49-F238E27FC236}">
                <a16:creationId xmlns:a16="http://schemas.microsoft.com/office/drawing/2014/main" id="{0CCC0A5C-8CEB-108A-88B9-F108A510BE50}"/>
              </a:ext>
            </a:extLst>
          </p:cNvPr>
          <p:cNvSpPr>
            <a:spLocks noGrp="1"/>
          </p:cNvSpPr>
          <p:nvPr>
            <p:ph type="body" sz="quarter" idx="17"/>
          </p:nvPr>
        </p:nvSpPr>
        <p:spPr>
          <a:xfrm>
            <a:off x="6397625" y="1436688"/>
            <a:ext cx="5219700" cy="430887"/>
          </a:xfrm>
        </p:spPr>
        <p:txBody>
          <a:bodyPr/>
          <a:lstStyle/>
          <a:p>
            <a:r>
              <a:rPr lang="en-GB" dirty="0"/>
              <a:t>No Excel layouts usage?</a:t>
            </a:r>
          </a:p>
        </p:txBody>
      </p:sp>
      <p:sp>
        <p:nvSpPr>
          <p:cNvPr id="10" name="Content Placeholder 9">
            <a:extLst>
              <a:ext uri="{FF2B5EF4-FFF2-40B4-BE49-F238E27FC236}">
                <a16:creationId xmlns:a16="http://schemas.microsoft.com/office/drawing/2014/main" id="{03AFDFF2-0167-DB44-1C4B-04482C0FFBA8}"/>
              </a:ext>
            </a:extLst>
          </p:cNvPr>
          <p:cNvSpPr>
            <a:spLocks noGrp="1"/>
          </p:cNvSpPr>
          <p:nvPr>
            <p:ph sz="quarter" idx="13"/>
          </p:nvPr>
        </p:nvSpPr>
        <p:spPr>
          <a:xfrm>
            <a:off x="6394451" y="2081212"/>
            <a:ext cx="5214937" cy="2289858"/>
          </a:xfrm>
        </p:spPr>
        <p:txBody>
          <a:bodyPr/>
          <a:lstStyle/>
          <a:p>
            <a:r>
              <a:rPr lang="en-GB" dirty="0"/>
              <a:t>Showcase sample layouts from </a:t>
            </a:r>
            <a:r>
              <a:rPr lang="en-GB" dirty="0">
                <a:hlinkClick r:id="rId2"/>
              </a:rPr>
              <a:t>https://aka.ms/bcexcelsamples</a:t>
            </a:r>
            <a:r>
              <a:rPr lang="en-GB" dirty="0"/>
              <a:t> </a:t>
            </a:r>
          </a:p>
          <a:p>
            <a:r>
              <a:rPr lang="en-GB" dirty="0"/>
              <a:t>Maybe do a presentation on Excel layouts. Sample presentation is available from </a:t>
            </a:r>
            <a:r>
              <a:rPr lang="en-GB" dirty="0">
                <a:hlinkClick r:id="rId2"/>
              </a:rPr>
              <a:t>https://aka.ms/bcexcelsamples</a:t>
            </a:r>
            <a:r>
              <a:rPr lang="en-GB" dirty="0"/>
              <a:t> </a:t>
            </a:r>
            <a:endParaRPr lang="en-DK" dirty="0"/>
          </a:p>
        </p:txBody>
      </p:sp>
    </p:spTree>
    <p:extLst>
      <p:ext uri="{BB962C8B-B14F-4D97-AF65-F5344CB8AC3E}">
        <p14:creationId xmlns:p14="http://schemas.microsoft.com/office/powerpoint/2010/main" val="25959138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11B073-E9CF-347D-2DA1-A42F009239C5}"/>
              </a:ext>
            </a:extLst>
          </p:cNvPr>
          <p:cNvSpPr>
            <a:spLocks noGrp="1"/>
          </p:cNvSpPr>
          <p:nvPr>
            <p:ph type="title"/>
          </p:nvPr>
        </p:nvSpPr>
        <p:spPr/>
        <p:txBody>
          <a:bodyPr/>
          <a:lstStyle/>
          <a:p>
            <a:r>
              <a:rPr lang="en-GB" dirty="0"/>
              <a:t>Excel layouts resources</a:t>
            </a:r>
            <a:endParaRPr lang="en-DK" dirty="0"/>
          </a:p>
        </p:txBody>
      </p:sp>
      <p:sp>
        <p:nvSpPr>
          <p:cNvPr id="8" name="Text Placeholder 7">
            <a:extLst>
              <a:ext uri="{FF2B5EF4-FFF2-40B4-BE49-F238E27FC236}">
                <a16:creationId xmlns:a16="http://schemas.microsoft.com/office/drawing/2014/main" id="{0CA6A852-C0C5-077F-585B-1C0C4E14AA34}"/>
              </a:ext>
            </a:extLst>
          </p:cNvPr>
          <p:cNvSpPr>
            <a:spLocks noGrp="1"/>
          </p:cNvSpPr>
          <p:nvPr>
            <p:ph type="body" sz="quarter" idx="10"/>
          </p:nvPr>
        </p:nvSpPr>
        <p:spPr>
          <a:xfrm>
            <a:off x="586390" y="1434370"/>
            <a:ext cx="11018520" cy="5515356"/>
          </a:xfrm>
        </p:spPr>
        <p:txBody>
          <a:bodyPr/>
          <a:lstStyle/>
          <a:p>
            <a:r>
              <a:rPr lang="en-GB" dirty="0"/>
              <a:t>Samples</a:t>
            </a:r>
          </a:p>
          <a:p>
            <a:r>
              <a:rPr lang="en-GB" dirty="0">
                <a:hlinkClick r:id="rId2"/>
              </a:rPr>
              <a:t>https://aka.ms/bcexcelsamples</a:t>
            </a:r>
            <a:endParaRPr lang="en-GB" dirty="0"/>
          </a:p>
          <a:p>
            <a:endParaRPr lang="en-GB" dirty="0"/>
          </a:p>
          <a:p>
            <a:r>
              <a:rPr lang="en-GB" dirty="0"/>
              <a:t>Documentation</a:t>
            </a:r>
          </a:p>
          <a:p>
            <a:r>
              <a:rPr lang="en-GB" dirty="0">
                <a:hlinkClick r:id="rId3"/>
              </a:rPr>
              <a:t>Working with Excel Layouts - Business Central | Microsoft Learn</a:t>
            </a:r>
            <a:r>
              <a:rPr lang="en-GB" dirty="0"/>
              <a:t> </a:t>
            </a:r>
          </a:p>
          <a:p>
            <a:endParaRPr lang="en-GB" dirty="0"/>
          </a:p>
          <a:p>
            <a:r>
              <a:rPr lang="en-GB" dirty="0"/>
              <a:t>Videos</a:t>
            </a:r>
          </a:p>
          <a:p>
            <a:r>
              <a:rPr lang="en-GB" dirty="0">
                <a:hlinkClick r:id="rId4"/>
              </a:rPr>
              <a:t>https://github.com/microsoft/BCTech/blob/master/samples/Excel/VIDEOS.md</a:t>
            </a:r>
            <a:r>
              <a:rPr lang="en-GB" dirty="0"/>
              <a:t> </a:t>
            </a:r>
          </a:p>
          <a:p>
            <a:endParaRPr lang="en-GB" dirty="0"/>
          </a:p>
          <a:p>
            <a:endParaRPr lang="en-DK" dirty="0"/>
          </a:p>
        </p:txBody>
      </p:sp>
    </p:spTree>
    <p:extLst>
      <p:ext uri="{BB962C8B-B14F-4D97-AF65-F5344CB8AC3E}">
        <p14:creationId xmlns:p14="http://schemas.microsoft.com/office/powerpoint/2010/main" val="36674395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2537210"/>
            <a:ext cx="9144000" cy="997196"/>
          </a:xfrm>
        </p:spPr>
        <p:txBody>
          <a:bodyPr/>
          <a:lstStyle/>
          <a:p>
            <a:r>
              <a:rPr lang="en-GB" dirty="0"/>
              <a:t>Customers do automation (with </a:t>
            </a:r>
            <a:r>
              <a:rPr lang="en-GB" dirty="0" err="1"/>
              <a:t>PowerAutomate</a:t>
            </a:r>
            <a:r>
              <a:rPr lang="en-GB" dirty="0"/>
              <a:t>/Flow?)</a:t>
            </a:r>
            <a:endParaRPr lang="en-DK" dirty="0"/>
          </a:p>
        </p:txBody>
      </p:sp>
    </p:spTree>
    <p:extLst>
      <p:ext uri="{BB962C8B-B14F-4D97-AF65-F5344CB8AC3E}">
        <p14:creationId xmlns:p14="http://schemas.microsoft.com/office/powerpoint/2010/main" val="166843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533392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9AA8-A9FE-CB09-7BD3-7F85F4DBC441}"/>
              </a:ext>
            </a:extLst>
          </p:cNvPr>
          <p:cNvSpPr>
            <a:spLocks noGrp="1"/>
          </p:cNvSpPr>
          <p:nvPr>
            <p:ph type="title"/>
          </p:nvPr>
        </p:nvSpPr>
        <p:spPr>
          <a:xfrm>
            <a:off x="588263" y="457200"/>
            <a:ext cx="11018520" cy="492443"/>
          </a:xfrm>
        </p:spPr>
        <p:txBody>
          <a:bodyPr/>
          <a:lstStyle/>
          <a:p>
            <a:r>
              <a:rPr lang="en-US" sz="3200" dirty="0"/>
              <a:t>Customers can automate processes with Power Automate</a:t>
            </a:r>
            <a:endParaRPr lang="en-DK" sz="3200" dirty="0"/>
          </a:p>
        </p:txBody>
      </p:sp>
      <p:sp>
        <p:nvSpPr>
          <p:cNvPr id="8" name="Text Placeholder 7">
            <a:extLst>
              <a:ext uri="{FF2B5EF4-FFF2-40B4-BE49-F238E27FC236}">
                <a16:creationId xmlns:a16="http://schemas.microsoft.com/office/drawing/2014/main" id="{3DF7BD65-59EC-6FED-54E1-010F329B4375}"/>
              </a:ext>
            </a:extLst>
          </p:cNvPr>
          <p:cNvSpPr>
            <a:spLocks noGrp="1"/>
          </p:cNvSpPr>
          <p:nvPr>
            <p:ph type="body" sz="quarter" idx="16"/>
          </p:nvPr>
        </p:nvSpPr>
        <p:spPr>
          <a:xfrm>
            <a:off x="584200" y="1436688"/>
            <a:ext cx="5219700" cy="1292662"/>
          </a:xfrm>
        </p:spPr>
        <p:txBody>
          <a:bodyPr/>
          <a:lstStyle/>
          <a:p>
            <a:r>
              <a:rPr lang="en-GB" dirty="0"/>
              <a:t>Power Automate usage?</a:t>
            </a:r>
          </a:p>
          <a:p>
            <a:endParaRPr lang="en-GB" dirty="0"/>
          </a:p>
          <a:p>
            <a:endParaRPr lang="en-DK" dirty="0"/>
          </a:p>
        </p:txBody>
      </p:sp>
      <p:sp>
        <p:nvSpPr>
          <p:cNvPr id="9" name="Content Placeholder 8">
            <a:extLst>
              <a:ext uri="{FF2B5EF4-FFF2-40B4-BE49-F238E27FC236}">
                <a16:creationId xmlns:a16="http://schemas.microsoft.com/office/drawing/2014/main" id="{E83C5CBF-45CA-6B2A-4EE7-155DEE1BA034}"/>
              </a:ext>
            </a:extLst>
          </p:cNvPr>
          <p:cNvSpPr>
            <a:spLocks noGrp="1"/>
          </p:cNvSpPr>
          <p:nvPr>
            <p:ph sz="quarter" idx="11"/>
          </p:nvPr>
        </p:nvSpPr>
        <p:spPr>
          <a:xfrm>
            <a:off x="588963" y="2081212"/>
            <a:ext cx="5214937" cy="3385542"/>
          </a:xfrm>
        </p:spPr>
        <p:txBody>
          <a:bodyPr/>
          <a:lstStyle/>
          <a:p>
            <a:r>
              <a:rPr lang="en-GB" dirty="0"/>
              <a:t>Maybe collaborate closer on automation?</a:t>
            </a:r>
          </a:p>
          <a:p>
            <a:pPr lvl="1"/>
            <a:r>
              <a:rPr lang="en-GB" dirty="0"/>
              <a:t>Use your experience from similar customers to suggest new ways to automate processes.</a:t>
            </a:r>
          </a:p>
          <a:p>
            <a:pPr lvl="1"/>
            <a:r>
              <a:rPr lang="en-GB" dirty="0"/>
              <a:t>You as partner work on AL parts, customer owns the Power Automate artifacts</a:t>
            </a:r>
          </a:p>
          <a:p>
            <a:pPr lvl="1"/>
            <a:r>
              <a:rPr lang="en-GB" dirty="0"/>
              <a:t>Help with engineering practices on Power Automate artifacts (source control, test/prod versions) </a:t>
            </a:r>
          </a:p>
        </p:txBody>
      </p:sp>
      <p:sp>
        <p:nvSpPr>
          <p:cNvPr id="11" name="Text Placeholder 10">
            <a:extLst>
              <a:ext uri="{FF2B5EF4-FFF2-40B4-BE49-F238E27FC236}">
                <a16:creationId xmlns:a16="http://schemas.microsoft.com/office/drawing/2014/main" id="{0CCC0A5C-8CEB-108A-88B9-F108A510BE50}"/>
              </a:ext>
            </a:extLst>
          </p:cNvPr>
          <p:cNvSpPr>
            <a:spLocks noGrp="1"/>
          </p:cNvSpPr>
          <p:nvPr>
            <p:ph type="body" sz="quarter" idx="17"/>
          </p:nvPr>
        </p:nvSpPr>
        <p:spPr>
          <a:xfrm>
            <a:off x="6397625" y="1436688"/>
            <a:ext cx="5219700" cy="430887"/>
          </a:xfrm>
        </p:spPr>
        <p:txBody>
          <a:bodyPr/>
          <a:lstStyle/>
          <a:p>
            <a:r>
              <a:rPr lang="en-GB" dirty="0"/>
              <a:t>No Power Automate usage?</a:t>
            </a:r>
          </a:p>
        </p:txBody>
      </p:sp>
      <p:sp>
        <p:nvSpPr>
          <p:cNvPr id="10" name="Content Placeholder 9">
            <a:extLst>
              <a:ext uri="{FF2B5EF4-FFF2-40B4-BE49-F238E27FC236}">
                <a16:creationId xmlns:a16="http://schemas.microsoft.com/office/drawing/2014/main" id="{03AFDFF2-0167-DB44-1C4B-04482C0FFBA8}"/>
              </a:ext>
            </a:extLst>
          </p:cNvPr>
          <p:cNvSpPr>
            <a:spLocks noGrp="1"/>
          </p:cNvSpPr>
          <p:nvPr>
            <p:ph sz="quarter" idx="13"/>
          </p:nvPr>
        </p:nvSpPr>
        <p:spPr>
          <a:xfrm>
            <a:off x="6394451" y="2081212"/>
            <a:ext cx="5214937" cy="1181862"/>
          </a:xfrm>
        </p:spPr>
        <p:txBody>
          <a:bodyPr/>
          <a:lstStyle/>
          <a:p>
            <a:r>
              <a:rPr lang="en-GB" dirty="0"/>
              <a:t>Showcase a simple flow</a:t>
            </a:r>
          </a:p>
          <a:p>
            <a:r>
              <a:rPr lang="en-GB" dirty="0"/>
              <a:t>Maybe do a presentation on Power Automate </a:t>
            </a:r>
            <a:endParaRPr lang="en-DK" dirty="0"/>
          </a:p>
        </p:txBody>
      </p:sp>
    </p:spTree>
    <p:extLst>
      <p:ext uri="{BB962C8B-B14F-4D97-AF65-F5344CB8AC3E}">
        <p14:creationId xmlns:p14="http://schemas.microsoft.com/office/powerpoint/2010/main" val="343126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11B073-E9CF-347D-2DA1-A42F009239C5}"/>
              </a:ext>
            </a:extLst>
          </p:cNvPr>
          <p:cNvSpPr>
            <a:spLocks noGrp="1"/>
          </p:cNvSpPr>
          <p:nvPr>
            <p:ph type="title"/>
          </p:nvPr>
        </p:nvSpPr>
        <p:spPr/>
        <p:txBody>
          <a:bodyPr/>
          <a:lstStyle/>
          <a:p>
            <a:r>
              <a:rPr lang="en-GB" dirty="0"/>
              <a:t>Power Automate resources</a:t>
            </a:r>
            <a:endParaRPr lang="en-DK" dirty="0"/>
          </a:p>
        </p:txBody>
      </p:sp>
      <p:sp>
        <p:nvSpPr>
          <p:cNvPr id="8" name="Text Placeholder 7">
            <a:extLst>
              <a:ext uri="{FF2B5EF4-FFF2-40B4-BE49-F238E27FC236}">
                <a16:creationId xmlns:a16="http://schemas.microsoft.com/office/drawing/2014/main" id="{0CA6A852-C0C5-077F-585B-1C0C4E14AA34}"/>
              </a:ext>
            </a:extLst>
          </p:cNvPr>
          <p:cNvSpPr>
            <a:spLocks noGrp="1"/>
          </p:cNvSpPr>
          <p:nvPr>
            <p:ph type="body" sz="quarter" idx="10"/>
          </p:nvPr>
        </p:nvSpPr>
        <p:spPr>
          <a:xfrm>
            <a:off x="586390" y="1434370"/>
            <a:ext cx="11018520" cy="5170646"/>
          </a:xfrm>
        </p:spPr>
        <p:txBody>
          <a:bodyPr/>
          <a:lstStyle/>
          <a:p>
            <a:r>
              <a:rPr lang="en-GB" sz="2400" dirty="0"/>
              <a:t>Samples</a:t>
            </a:r>
          </a:p>
          <a:p>
            <a:r>
              <a:rPr lang="en-GB" sz="2400" dirty="0"/>
              <a:t>TODO</a:t>
            </a:r>
          </a:p>
          <a:p>
            <a:endParaRPr lang="en-GB" sz="2400" dirty="0"/>
          </a:p>
          <a:p>
            <a:r>
              <a:rPr lang="en-GB" sz="2400" dirty="0"/>
              <a:t>Documentation</a:t>
            </a:r>
          </a:p>
          <a:p>
            <a:r>
              <a:rPr lang="en-GB" sz="2400" dirty="0">
                <a:solidFill>
                  <a:srgbClr val="0078D4"/>
                </a:solidFill>
                <a:hlinkClick r:id="rId2">
                  <a:extLst>
                    <a:ext uri="{A12FA001-AC4F-418D-AE19-62706E023703}">
                      <ahyp:hlinkClr xmlns:ahyp="http://schemas.microsoft.com/office/drawing/2018/hyperlinkcolor" val="tx"/>
                    </a:ext>
                  </a:extLst>
                </a:hlinkClick>
              </a:rPr>
              <a:t>https://aka.ms/</a:t>
            </a:r>
            <a:r>
              <a:rPr lang="en-GB" sz="2400" dirty="0">
                <a:solidFill>
                  <a:schemeClr val="tx2">
                    <a:lumMod val="90000"/>
                    <a:lumOff val="10000"/>
                  </a:schemeClr>
                </a:solidFill>
                <a:hlinkClick r:id="rId2">
                  <a:extLst>
                    <a:ext uri="{A12FA001-AC4F-418D-AE19-62706E023703}">
                      <ahyp:hlinkClr xmlns:ahyp="http://schemas.microsoft.com/office/drawing/2018/hyperlinkcolor" val="tx"/>
                    </a:ext>
                  </a:extLst>
                </a:hlinkClick>
              </a:rPr>
              <a:t>bc</a:t>
            </a:r>
            <a:r>
              <a:rPr lang="en-GB" sz="2400" dirty="0">
                <a:solidFill>
                  <a:srgbClr val="0078D4"/>
                </a:solidFill>
                <a:hlinkClick r:id="rId2">
                  <a:extLst>
                    <a:ext uri="{A12FA001-AC4F-418D-AE19-62706E023703}">
                      <ahyp:hlinkClr xmlns:ahyp="http://schemas.microsoft.com/office/drawing/2018/hyperlinkcolor" val="tx"/>
                    </a:ext>
                  </a:extLst>
                </a:hlinkClick>
              </a:rPr>
              <a:t>automate</a:t>
            </a:r>
            <a:r>
              <a:rPr lang="en-GB" sz="2400" dirty="0"/>
              <a:t> </a:t>
            </a:r>
          </a:p>
          <a:p>
            <a:endParaRPr lang="en-GB" sz="2400" dirty="0"/>
          </a:p>
          <a:p>
            <a:r>
              <a:rPr lang="en-GB" sz="2400" dirty="0"/>
              <a:t>Training</a:t>
            </a:r>
          </a:p>
          <a:p>
            <a:r>
              <a:rPr lang="en-GB" sz="2400" dirty="0">
                <a:hlinkClick r:id="rId3"/>
              </a:rPr>
              <a:t>Use Power Automate with Business Central - Training | Microsoft Learn</a:t>
            </a:r>
            <a:endParaRPr lang="en-GB" sz="2400" dirty="0"/>
          </a:p>
          <a:p>
            <a:endParaRPr lang="en-GB" sz="2400" dirty="0"/>
          </a:p>
          <a:p>
            <a:r>
              <a:rPr lang="en-GB" sz="2400" dirty="0"/>
              <a:t>Videos</a:t>
            </a:r>
          </a:p>
          <a:p>
            <a:r>
              <a:rPr lang="en-GB" sz="2400" dirty="0">
                <a:hlinkClick r:id="rId4"/>
              </a:rPr>
              <a:t>https://www.bing.com/videos/search?q=%22business+central%22+power+automate</a:t>
            </a:r>
            <a:r>
              <a:rPr lang="en-GB" sz="2400" dirty="0"/>
              <a:t> </a:t>
            </a:r>
            <a:endParaRPr lang="en-DK" sz="2400" dirty="0"/>
          </a:p>
        </p:txBody>
      </p:sp>
    </p:spTree>
    <p:extLst>
      <p:ext uri="{BB962C8B-B14F-4D97-AF65-F5344CB8AC3E}">
        <p14:creationId xmlns:p14="http://schemas.microsoft.com/office/powerpoint/2010/main" val="14139303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2537210"/>
            <a:ext cx="9144000" cy="997196"/>
          </a:xfrm>
        </p:spPr>
        <p:txBody>
          <a:bodyPr/>
          <a:lstStyle/>
          <a:p>
            <a:r>
              <a:rPr lang="en-GB" dirty="0"/>
              <a:t>Customers can use Teams/mobile/tablet clients</a:t>
            </a:r>
            <a:endParaRPr lang="en-DK" dirty="0"/>
          </a:p>
        </p:txBody>
      </p:sp>
    </p:spTree>
    <p:extLst>
      <p:ext uri="{BB962C8B-B14F-4D97-AF65-F5344CB8AC3E}">
        <p14:creationId xmlns:p14="http://schemas.microsoft.com/office/powerpoint/2010/main" val="403969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85272" y="1194829"/>
            <a:ext cx="9732310" cy="55702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clients the users at customer use</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77352" y="25722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A6D470-098B-9D6A-96DB-A43550B426AE}"/>
              </a:ext>
            </a:extLst>
          </p:cNvPr>
          <p:cNvSpPr/>
          <p:nvPr/>
        </p:nvSpPr>
        <p:spPr bwMode="auto">
          <a:xfrm>
            <a:off x="6899188" y="2438400"/>
            <a:ext cx="3739979" cy="10668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4" name="Rectangle 3">
            <a:extLst>
              <a:ext uri="{FF2B5EF4-FFF2-40B4-BE49-F238E27FC236}">
                <a16:creationId xmlns:a16="http://schemas.microsoft.com/office/drawing/2014/main" id="{D1224322-79A5-5368-2805-DE0A3703967F}"/>
              </a:ext>
            </a:extLst>
          </p:cNvPr>
          <p:cNvSpPr/>
          <p:nvPr/>
        </p:nvSpPr>
        <p:spPr bwMode="auto">
          <a:xfrm>
            <a:off x="4604951" y="4312508"/>
            <a:ext cx="696098" cy="15157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14165283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A829D-A55F-0BF8-C33B-D2031424C2F5}"/>
              </a:ext>
            </a:extLst>
          </p:cNvPr>
          <p:cNvSpPr>
            <a:spLocks noGrp="1"/>
          </p:cNvSpPr>
          <p:nvPr>
            <p:ph type="title"/>
          </p:nvPr>
        </p:nvSpPr>
        <p:spPr/>
        <p:txBody>
          <a:bodyPr/>
          <a:lstStyle/>
          <a:p>
            <a:r>
              <a:rPr lang="en-GB" dirty="0"/>
              <a:t>Topics to consider</a:t>
            </a:r>
            <a:endParaRPr lang="en-DK" dirty="0"/>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B4AF9927-9C1F-4902-C980-F33C312E02CF}"/>
                  </a:ext>
                </a:extLst>
              </p:cNvPr>
              <p:cNvGraphicFramePr>
                <a:graphicFrameLocks noChangeAspect="1"/>
              </p:cNvGraphicFramePr>
              <p:nvPr>
                <p:extLst>
                  <p:ext uri="{D42A27DB-BD31-4B8C-83A1-F6EECF244321}">
                    <p14:modId xmlns:p14="http://schemas.microsoft.com/office/powerpoint/2010/main" val="4246839935"/>
                  </p:ext>
                </p:extLst>
              </p:nvPr>
            </p:nvGraphicFramePr>
            <p:xfrm>
              <a:off x="4176415" y="1432816"/>
              <a:ext cx="3048000" cy="1714500"/>
            </p:xfrm>
            <a:graphic>
              <a:graphicData uri="http://schemas.microsoft.com/office/powerpoint/2016/slidezoom">
                <pslz:sldZm>
                  <pslz:sldZmObj sldId="2147469714" cId="3915989727">
                    <pslz:zmPr id="{84E409A7-F1BC-47DA-AD84-59BA71C140A2}"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B4AF9927-9C1F-4902-C980-F33C312E02CF}"/>
                  </a:ext>
                </a:extLst>
              </p:cNvPr>
              <p:cNvPicPr>
                <a:picLocks noGrp="1" noRot="1" noChangeAspect="1" noMove="1" noResize="1" noEditPoints="1" noAdjustHandles="1" noChangeArrowheads="1" noChangeShapeType="1"/>
              </p:cNvPicPr>
              <p:nvPr/>
            </p:nvPicPr>
            <p:blipFill>
              <a:blip r:embed="rId4"/>
              <a:stretch>
                <a:fillRect/>
              </a:stretch>
            </p:blipFill>
            <p:spPr>
              <a:xfrm>
                <a:off x="4176415" y="1432816"/>
                <a:ext cx="3048000" cy="1714500"/>
              </a:xfrm>
              <a:prstGeom prst="rect">
                <a:avLst/>
              </a:prstGeom>
              <a:ln w="381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CA062088-D480-C942-9DF0-A040A626AD53}"/>
                  </a:ext>
                </a:extLst>
              </p:cNvPr>
              <p:cNvGraphicFramePr>
                <a:graphicFrameLocks noChangeAspect="1"/>
              </p:cNvGraphicFramePr>
              <p:nvPr>
                <p:extLst>
                  <p:ext uri="{D42A27DB-BD31-4B8C-83A1-F6EECF244321}">
                    <p14:modId xmlns:p14="http://schemas.microsoft.com/office/powerpoint/2010/main" val="3958707731"/>
                  </p:ext>
                </p:extLst>
              </p:nvPr>
            </p:nvGraphicFramePr>
            <p:xfrm>
              <a:off x="588263" y="1432816"/>
              <a:ext cx="3048000" cy="1714500"/>
            </p:xfrm>
            <a:graphic>
              <a:graphicData uri="http://schemas.microsoft.com/office/powerpoint/2016/slidezoom">
                <pslz:sldZm>
                  <pslz:sldZmObj sldId="2147469715" cId="2874466518">
                    <pslz:zmPr id="{E4960C15-F3AB-4F3B-9CA8-F253231385DC}"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CA062088-D480-C942-9DF0-A040A626AD53}"/>
                  </a:ext>
                </a:extLst>
              </p:cNvPr>
              <p:cNvPicPr>
                <a:picLocks noGrp="1" noRot="1" noChangeAspect="1" noMove="1" noResize="1" noEditPoints="1" noAdjustHandles="1" noChangeArrowheads="1" noChangeShapeType="1"/>
              </p:cNvPicPr>
              <p:nvPr/>
            </p:nvPicPr>
            <p:blipFill>
              <a:blip r:embed="rId7"/>
              <a:stretch>
                <a:fillRect/>
              </a:stretch>
            </p:blipFill>
            <p:spPr>
              <a:xfrm>
                <a:off x="588263" y="1432816"/>
                <a:ext cx="3048000" cy="1714500"/>
              </a:xfrm>
              <a:prstGeom prst="rect">
                <a:avLst/>
              </a:prstGeom>
              <a:ln w="381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9D24C05C-E4C0-621A-B6F6-AA72D3D439BF}"/>
                  </a:ext>
                </a:extLst>
              </p:cNvPr>
              <p:cNvGraphicFramePr>
                <a:graphicFrameLocks noChangeAspect="1"/>
              </p:cNvGraphicFramePr>
              <p:nvPr>
                <p:extLst>
                  <p:ext uri="{D42A27DB-BD31-4B8C-83A1-F6EECF244321}">
                    <p14:modId xmlns:p14="http://schemas.microsoft.com/office/powerpoint/2010/main" val="293020129"/>
                  </p:ext>
                </p:extLst>
              </p:nvPr>
            </p:nvGraphicFramePr>
            <p:xfrm>
              <a:off x="7702379" y="1432816"/>
              <a:ext cx="3048000" cy="1714500"/>
            </p:xfrm>
            <a:graphic>
              <a:graphicData uri="http://schemas.microsoft.com/office/powerpoint/2016/slidezoom">
                <pslz:sldZm>
                  <pslz:sldZmObj sldId="2147469718" cId="1668435350">
                    <pslz:zmPr id="{4089A25B-2D27-48D0-8B65-AD1A01F94AB5}"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xmlns="">
          <p:pic>
            <p:nvPicPr>
              <p:cNvPr id="4" name="Slide Zoom 3">
                <a:hlinkClick r:id="rId9" action="ppaction://hlinksldjump"/>
                <a:extLst>
                  <a:ext uri="{FF2B5EF4-FFF2-40B4-BE49-F238E27FC236}">
                    <a16:creationId xmlns:a16="http://schemas.microsoft.com/office/drawing/2014/main" id="{9D24C05C-E4C0-621A-B6F6-AA72D3D439BF}"/>
                  </a:ext>
                </a:extLst>
              </p:cNvPr>
              <p:cNvPicPr>
                <a:picLocks noGrp="1" noRot="1" noChangeAspect="1" noMove="1" noResize="1" noEditPoints="1" noAdjustHandles="1" noChangeArrowheads="1" noChangeShapeType="1"/>
              </p:cNvPicPr>
              <p:nvPr/>
            </p:nvPicPr>
            <p:blipFill>
              <a:blip r:embed="rId10"/>
              <a:stretch>
                <a:fillRect/>
              </a:stretch>
            </p:blipFill>
            <p:spPr>
              <a:xfrm>
                <a:off x="7702379" y="1432816"/>
                <a:ext cx="3048000" cy="1714500"/>
              </a:xfrm>
              <a:prstGeom prst="rect">
                <a:avLst/>
              </a:prstGeom>
              <a:ln w="381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31BD01D1-03D8-EDA3-4C5F-9305C8CF8FBB}"/>
                  </a:ext>
                </a:extLst>
              </p:cNvPr>
              <p:cNvGraphicFramePr>
                <a:graphicFrameLocks noChangeAspect="1"/>
              </p:cNvGraphicFramePr>
              <p:nvPr>
                <p:extLst>
                  <p:ext uri="{D42A27DB-BD31-4B8C-83A1-F6EECF244321}">
                    <p14:modId xmlns:p14="http://schemas.microsoft.com/office/powerpoint/2010/main" val="3835145071"/>
                  </p:ext>
                </p:extLst>
              </p:nvPr>
            </p:nvGraphicFramePr>
            <p:xfrm>
              <a:off x="588263" y="3788891"/>
              <a:ext cx="3048000" cy="1714500"/>
            </p:xfrm>
            <a:graphic>
              <a:graphicData uri="http://schemas.microsoft.com/office/powerpoint/2016/slidezoom">
                <pslz:sldZm>
                  <pslz:sldZmObj sldId="2147469723" cId="4039693568">
                    <pslz:zmPr id="{6BFEBCB5-CB6D-4E30-8AB7-4B23CCD18937}"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xmlns="">
          <p:pic>
            <p:nvPicPr>
              <p:cNvPr id="6" name="Slide Zoom 5">
                <a:hlinkClick r:id="rId12" action="ppaction://hlinksldjump"/>
                <a:extLst>
                  <a:ext uri="{FF2B5EF4-FFF2-40B4-BE49-F238E27FC236}">
                    <a16:creationId xmlns:a16="http://schemas.microsoft.com/office/drawing/2014/main" id="{31BD01D1-03D8-EDA3-4C5F-9305C8CF8FBB}"/>
                  </a:ext>
                </a:extLst>
              </p:cNvPr>
              <p:cNvPicPr>
                <a:picLocks noGrp="1" noRot="1" noChangeAspect="1" noMove="1" noResize="1" noEditPoints="1" noAdjustHandles="1" noChangeArrowheads="1" noChangeShapeType="1"/>
              </p:cNvPicPr>
              <p:nvPr/>
            </p:nvPicPr>
            <p:blipFill>
              <a:blip r:embed="rId13"/>
              <a:stretch>
                <a:fillRect/>
              </a:stretch>
            </p:blipFill>
            <p:spPr>
              <a:xfrm>
                <a:off x="588263" y="3788891"/>
                <a:ext cx="3048000" cy="1714500"/>
              </a:xfrm>
              <a:prstGeom prst="rect">
                <a:avLst/>
              </a:prstGeom>
              <a:ln w="38100">
                <a:solidFill>
                  <a:schemeClr val="tx1"/>
                </a:solidFill>
              </a:ln>
            </p:spPr>
          </p:pic>
        </mc:Fallback>
      </mc:AlternateContent>
    </p:spTree>
    <p:extLst>
      <p:ext uri="{BB962C8B-B14F-4D97-AF65-F5344CB8AC3E}">
        <p14:creationId xmlns:p14="http://schemas.microsoft.com/office/powerpoint/2010/main" val="144473717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9AA8-A9FE-CB09-7BD3-7F85F4DBC441}"/>
              </a:ext>
            </a:extLst>
          </p:cNvPr>
          <p:cNvSpPr>
            <a:spLocks noGrp="1"/>
          </p:cNvSpPr>
          <p:nvPr>
            <p:ph type="title"/>
          </p:nvPr>
        </p:nvSpPr>
        <p:spPr>
          <a:xfrm>
            <a:off x="588263" y="457200"/>
            <a:ext cx="11018520" cy="492443"/>
          </a:xfrm>
        </p:spPr>
        <p:txBody>
          <a:bodyPr/>
          <a:lstStyle/>
          <a:p>
            <a:r>
              <a:rPr lang="en-US" sz="3200" dirty="0"/>
              <a:t>Customers can collaborate with Teams</a:t>
            </a:r>
            <a:endParaRPr lang="en-DK" sz="3200" dirty="0"/>
          </a:p>
        </p:txBody>
      </p:sp>
      <p:sp>
        <p:nvSpPr>
          <p:cNvPr id="8" name="Text Placeholder 7">
            <a:extLst>
              <a:ext uri="{FF2B5EF4-FFF2-40B4-BE49-F238E27FC236}">
                <a16:creationId xmlns:a16="http://schemas.microsoft.com/office/drawing/2014/main" id="{3DF7BD65-59EC-6FED-54E1-010F329B4375}"/>
              </a:ext>
            </a:extLst>
          </p:cNvPr>
          <p:cNvSpPr>
            <a:spLocks noGrp="1"/>
          </p:cNvSpPr>
          <p:nvPr>
            <p:ph type="body" sz="quarter" idx="16"/>
          </p:nvPr>
        </p:nvSpPr>
        <p:spPr>
          <a:xfrm>
            <a:off x="584200" y="1436688"/>
            <a:ext cx="5219700" cy="1292662"/>
          </a:xfrm>
        </p:spPr>
        <p:txBody>
          <a:bodyPr/>
          <a:lstStyle/>
          <a:p>
            <a:r>
              <a:rPr lang="en-GB" dirty="0"/>
              <a:t>Teams usage?</a:t>
            </a:r>
          </a:p>
          <a:p>
            <a:endParaRPr lang="en-GB" dirty="0"/>
          </a:p>
          <a:p>
            <a:endParaRPr lang="en-DK" dirty="0"/>
          </a:p>
        </p:txBody>
      </p:sp>
      <p:sp>
        <p:nvSpPr>
          <p:cNvPr id="9" name="Content Placeholder 8">
            <a:extLst>
              <a:ext uri="{FF2B5EF4-FFF2-40B4-BE49-F238E27FC236}">
                <a16:creationId xmlns:a16="http://schemas.microsoft.com/office/drawing/2014/main" id="{E83C5CBF-45CA-6B2A-4EE7-155DEE1BA034}"/>
              </a:ext>
            </a:extLst>
          </p:cNvPr>
          <p:cNvSpPr>
            <a:spLocks noGrp="1"/>
          </p:cNvSpPr>
          <p:nvPr>
            <p:ph sz="quarter" idx="11"/>
          </p:nvPr>
        </p:nvSpPr>
        <p:spPr>
          <a:xfrm>
            <a:off x="588963" y="2081212"/>
            <a:ext cx="5214937" cy="2708434"/>
          </a:xfrm>
        </p:spPr>
        <p:txBody>
          <a:bodyPr/>
          <a:lstStyle/>
          <a:p>
            <a:r>
              <a:rPr lang="en-GB" dirty="0"/>
              <a:t>Maybe collaborate closer on collaboration scenarios?</a:t>
            </a:r>
          </a:p>
          <a:p>
            <a:pPr lvl="1"/>
            <a:r>
              <a:rPr lang="en-GB" dirty="0"/>
              <a:t>Use your experience from similar customers to suggest new ways to collaborate using Teams.</a:t>
            </a:r>
          </a:p>
          <a:p>
            <a:pPr lvl="1"/>
            <a:r>
              <a:rPr lang="en-GB" dirty="0"/>
              <a:t>Is the customer involving non-Business Central users yet? If not, show how this is possible.</a:t>
            </a:r>
          </a:p>
        </p:txBody>
      </p:sp>
      <p:sp>
        <p:nvSpPr>
          <p:cNvPr id="11" name="Text Placeholder 10">
            <a:extLst>
              <a:ext uri="{FF2B5EF4-FFF2-40B4-BE49-F238E27FC236}">
                <a16:creationId xmlns:a16="http://schemas.microsoft.com/office/drawing/2014/main" id="{0CCC0A5C-8CEB-108A-88B9-F108A510BE50}"/>
              </a:ext>
            </a:extLst>
          </p:cNvPr>
          <p:cNvSpPr>
            <a:spLocks noGrp="1"/>
          </p:cNvSpPr>
          <p:nvPr>
            <p:ph type="body" sz="quarter" idx="17"/>
          </p:nvPr>
        </p:nvSpPr>
        <p:spPr>
          <a:xfrm>
            <a:off x="6397625" y="1436688"/>
            <a:ext cx="5219700" cy="430887"/>
          </a:xfrm>
        </p:spPr>
        <p:txBody>
          <a:bodyPr/>
          <a:lstStyle/>
          <a:p>
            <a:r>
              <a:rPr lang="en-GB" dirty="0"/>
              <a:t>No Teams usage?</a:t>
            </a:r>
          </a:p>
        </p:txBody>
      </p:sp>
      <p:sp>
        <p:nvSpPr>
          <p:cNvPr id="10" name="Content Placeholder 9">
            <a:extLst>
              <a:ext uri="{FF2B5EF4-FFF2-40B4-BE49-F238E27FC236}">
                <a16:creationId xmlns:a16="http://schemas.microsoft.com/office/drawing/2014/main" id="{03AFDFF2-0167-DB44-1C4B-04482C0FFBA8}"/>
              </a:ext>
            </a:extLst>
          </p:cNvPr>
          <p:cNvSpPr>
            <a:spLocks noGrp="1"/>
          </p:cNvSpPr>
          <p:nvPr>
            <p:ph sz="quarter" idx="13"/>
          </p:nvPr>
        </p:nvSpPr>
        <p:spPr>
          <a:xfrm>
            <a:off x="6394451" y="2081212"/>
            <a:ext cx="5214937" cy="1551194"/>
          </a:xfrm>
        </p:spPr>
        <p:txBody>
          <a:bodyPr/>
          <a:lstStyle/>
          <a:p>
            <a:r>
              <a:rPr lang="en-GB" dirty="0"/>
              <a:t>Showcase a simple collaboration flow </a:t>
            </a:r>
          </a:p>
          <a:p>
            <a:r>
              <a:rPr lang="en-GB" dirty="0"/>
              <a:t>Show how non-Business Central users can join the conversation</a:t>
            </a:r>
            <a:endParaRPr lang="en-DK" dirty="0"/>
          </a:p>
        </p:txBody>
      </p:sp>
    </p:spTree>
    <p:extLst>
      <p:ext uri="{BB962C8B-B14F-4D97-AF65-F5344CB8AC3E}">
        <p14:creationId xmlns:p14="http://schemas.microsoft.com/office/powerpoint/2010/main" val="8414864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11B073-E9CF-347D-2DA1-A42F009239C5}"/>
              </a:ext>
            </a:extLst>
          </p:cNvPr>
          <p:cNvSpPr>
            <a:spLocks noGrp="1"/>
          </p:cNvSpPr>
          <p:nvPr>
            <p:ph type="title"/>
          </p:nvPr>
        </p:nvSpPr>
        <p:spPr/>
        <p:txBody>
          <a:bodyPr/>
          <a:lstStyle/>
          <a:p>
            <a:r>
              <a:rPr lang="en-GB" dirty="0"/>
              <a:t>Teams with Business Central resources</a:t>
            </a:r>
            <a:endParaRPr lang="en-DK" dirty="0"/>
          </a:p>
        </p:txBody>
      </p:sp>
      <p:sp>
        <p:nvSpPr>
          <p:cNvPr id="8" name="Text Placeholder 7">
            <a:extLst>
              <a:ext uri="{FF2B5EF4-FFF2-40B4-BE49-F238E27FC236}">
                <a16:creationId xmlns:a16="http://schemas.microsoft.com/office/drawing/2014/main" id="{0CA6A852-C0C5-077F-585B-1C0C4E14AA34}"/>
              </a:ext>
            </a:extLst>
          </p:cNvPr>
          <p:cNvSpPr>
            <a:spLocks noGrp="1"/>
          </p:cNvSpPr>
          <p:nvPr>
            <p:ph type="body" sz="quarter" idx="10"/>
          </p:nvPr>
        </p:nvSpPr>
        <p:spPr>
          <a:xfrm>
            <a:off x="586390" y="1434370"/>
            <a:ext cx="11018520" cy="1181862"/>
          </a:xfrm>
        </p:spPr>
        <p:txBody>
          <a:bodyPr/>
          <a:lstStyle/>
          <a:p>
            <a:r>
              <a:rPr lang="en-GB" sz="2400" dirty="0"/>
              <a:t>Documentation (including </a:t>
            </a:r>
            <a:r>
              <a:rPr lang="en-GB" sz="2400"/>
              <a:t>usage scenarios)</a:t>
            </a:r>
            <a:endParaRPr lang="en-GB" sz="2400" dirty="0"/>
          </a:p>
          <a:p>
            <a:r>
              <a:rPr lang="en-GB" sz="2400" dirty="0">
                <a:hlinkClick r:id="rId2"/>
              </a:rPr>
              <a:t>https://learn.microsoft.com/en-gb/dynamics365/business-central/admin-access-with-m365-license#why-enable-access-with-microsoft-365-licenses</a:t>
            </a:r>
            <a:r>
              <a:rPr lang="en-GB" sz="2400" dirty="0"/>
              <a:t> </a:t>
            </a:r>
          </a:p>
        </p:txBody>
      </p:sp>
    </p:spTree>
    <p:extLst>
      <p:ext uri="{BB962C8B-B14F-4D97-AF65-F5344CB8AC3E}">
        <p14:creationId xmlns:p14="http://schemas.microsoft.com/office/powerpoint/2010/main" val="38855028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3035808"/>
            <a:ext cx="9144000" cy="498598"/>
          </a:xfrm>
        </p:spPr>
        <p:txBody>
          <a:bodyPr/>
          <a:lstStyle/>
          <a:p>
            <a:r>
              <a:rPr lang="en-GB" dirty="0"/>
              <a:t>Health check</a:t>
            </a:r>
            <a:endParaRPr lang="en-DK" dirty="0"/>
          </a:p>
        </p:txBody>
      </p:sp>
    </p:spTree>
    <p:extLst>
      <p:ext uri="{BB962C8B-B14F-4D97-AF65-F5344CB8AC3E}">
        <p14:creationId xmlns:p14="http://schemas.microsoft.com/office/powerpoint/2010/main" val="199988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59757" y="1206698"/>
            <a:ext cx="9672486"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Is the customer struggling with errors?</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rot="2058616">
            <a:off x="753005" y="2171930"/>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rot="19708014">
            <a:off x="836635" y="28167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727A7974-1F61-8DC4-F38A-D9007D069896}"/>
              </a:ext>
            </a:extLst>
          </p:cNvPr>
          <p:cNvSpPr/>
          <p:nvPr/>
        </p:nvSpPr>
        <p:spPr bwMode="auto">
          <a:xfrm>
            <a:off x="2529016" y="2623751"/>
            <a:ext cx="8204887" cy="410244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40330730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A6A3-4EE6-7DE1-95FC-5AE9DEF10D85}"/>
              </a:ext>
            </a:extLst>
          </p:cNvPr>
          <p:cNvSpPr>
            <a:spLocks noGrp="1"/>
          </p:cNvSpPr>
          <p:nvPr>
            <p:ph type="title"/>
          </p:nvPr>
        </p:nvSpPr>
        <p:spPr/>
        <p:txBody>
          <a:bodyPr/>
          <a:lstStyle/>
          <a:p>
            <a:r>
              <a:rPr lang="en-GB" dirty="0"/>
              <a:t>Depending on the errors shown…</a:t>
            </a:r>
            <a:endParaRPr lang="en-DK" dirty="0"/>
          </a:p>
        </p:txBody>
      </p:sp>
      <p:sp>
        <p:nvSpPr>
          <p:cNvPr id="3" name="Text Placeholder 2">
            <a:extLst>
              <a:ext uri="{FF2B5EF4-FFF2-40B4-BE49-F238E27FC236}">
                <a16:creationId xmlns:a16="http://schemas.microsoft.com/office/drawing/2014/main" id="{8FE068D1-C829-F57D-EE5E-F58248E9EC39}"/>
              </a:ext>
            </a:extLst>
          </p:cNvPr>
          <p:cNvSpPr>
            <a:spLocks noGrp="1"/>
          </p:cNvSpPr>
          <p:nvPr>
            <p:ph type="body" sz="quarter" idx="10"/>
          </p:nvPr>
        </p:nvSpPr>
        <p:spPr>
          <a:xfrm>
            <a:off x="586390" y="1434370"/>
            <a:ext cx="11018520" cy="3003899"/>
          </a:xfrm>
        </p:spPr>
        <p:txBody>
          <a:bodyPr/>
          <a:lstStyle/>
          <a:p>
            <a:r>
              <a:rPr lang="en-GB" dirty="0"/>
              <a:t>Maybe check with consultants if there are things that need to be looked at now.</a:t>
            </a:r>
          </a:p>
          <a:p>
            <a:endParaRPr lang="en-GB" dirty="0"/>
          </a:p>
          <a:p>
            <a:r>
              <a:rPr lang="en-GB" dirty="0"/>
              <a:t>Better to know this up front before the meeting so that you can confidently say</a:t>
            </a:r>
          </a:p>
          <a:p>
            <a:pPr lvl="1"/>
            <a:r>
              <a:rPr lang="en-GB" dirty="0"/>
              <a:t>“Before we start the meeting, I just want to say that we are aware of the issues with XYZ and are already looking into this.”</a:t>
            </a:r>
            <a:endParaRPr lang="en-DK" dirty="0"/>
          </a:p>
        </p:txBody>
      </p:sp>
    </p:spTree>
    <p:extLst>
      <p:ext uri="{BB962C8B-B14F-4D97-AF65-F5344CB8AC3E}">
        <p14:creationId xmlns:p14="http://schemas.microsoft.com/office/powerpoint/2010/main" val="17570303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3035808"/>
            <a:ext cx="9144000" cy="498598"/>
          </a:xfrm>
        </p:spPr>
        <p:txBody>
          <a:bodyPr/>
          <a:lstStyle/>
          <a:p>
            <a:r>
              <a:rPr lang="en-GB" dirty="0"/>
              <a:t>Out of the box features</a:t>
            </a:r>
            <a:endParaRPr lang="en-DK" dirty="0"/>
          </a:p>
        </p:txBody>
      </p:sp>
    </p:spTree>
    <p:extLst>
      <p:ext uri="{BB962C8B-B14F-4D97-AF65-F5344CB8AC3E}">
        <p14:creationId xmlns:p14="http://schemas.microsoft.com/office/powerpoint/2010/main" val="287446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A6A3-4EE6-7DE1-95FC-5AE9DEF10D85}"/>
              </a:ext>
            </a:extLst>
          </p:cNvPr>
          <p:cNvSpPr>
            <a:spLocks noGrp="1"/>
          </p:cNvSpPr>
          <p:nvPr>
            <p:ph type="title"/>
          </p:nvPr>
        </p:nvSpPr>
        <p:spPr/>
        <p:txBody>
          <a:bodyPr/>
          <a:lstStyle/>
          <a:p>
            <a:r>
              <a:rPr lang="en-GB" dirty="0"/>
              <a:t>Depending on the customers business…</a:t>
            </a:r>
            <a:endParaRPr lang="en-DK" dirty="0"/>
          </a:p>
        </p:txBody>
      </p:sp>
      <p:sp>
        <p:nvSpPr>
          <p:cNvPr id="3" name="Text Placeholder 2">
            <a:extLst>
              <a:ext uri="{FF2B5EF4-FFF2-40B4-BE49-F238E27FC236}">
                <a16:creationId xmlns:a16="http://schemas.microsoft.com/office/drawing/2014/main" id="{8FE068D1-C829-F57D-EE5E-F58248E9EC39}"/>
              </a:ext>
            </a:extLst>
          </p:cNvPr>
          <p:cNvSpPr>
            <a:spLocks noGrp="1"/>
          </p:cNvSpPr>
          <p:nvPr>
            <p:ph type="body" sz="quarter" idx="10"/>
          </p:nvPr>
        </p:nvSpPr>
        <p:spPr>
          <a:xfrm>
            <a:off x="586390" y="1434370"/>
            <a:ext cx="11018520" cy="861774"/>
          </a:xfrm>
        </p:spPr>
        <p:txBody>
          <a:bodyPr/>
          <a:lstStyle/>
          <a:p>
            <a:r>
              <a:rPr lang="en-GB" dirty="0"/>
              <a:t>Maybe there are application areas that fit their business and that they already pay for, e.g. fixed assets.</a:t>
            </a:r>
            <a:endParaRPr lang="en-DK" dirty="0"/>
          </a:p>
        </p:txBody>
      </p:sp>
    </p:spTree>
    <p:extLst>
      <p:ext uri="{BB962C8B-B14F-4D97-AF65-F5344CB8AC3E}">
        <p14:creationId xmlns:p14="http://schemas.microsoft.com/office/powerpoint/2010/main" val="23412688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2537210"/>
            <a:ext cx="9144000" cy="997196"/>
          </a:xfrm>
        </p:spPr>
        <p:txBody>
          <a:bodyPr/>
          <a:lstStyle/>
          <a:p>
            <a:r>
              <a:rPr lang="en-GB" dirty="0"/>
              <a:t>Customers can do self-service reporting with Excel layouts</a:t>
            </a:r>
            <a:endParaRPr lang="en-DK" dirty="0"/>
          </a:p>
        </p:txBody>
      </p:sp>
    </p:spTree>
    <p:extLst>
      <p:ext uri="{BB962C8B-B14F-4D97-AF65-F5344CB8AC3E}">
        <p14:creationId xmlns:p14="http://schemas.microsoft.com/office/powerpoint/2010/main" val="391598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1_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3F8F6770C4CA4A80F8594FC63E55EF" ma:contentTypeVersion="17" ma:contentTypeDescription="Create a new document." ma:contentTypeScope="" ma:versionID="092862248bc560e33d0511eedf500df1">
  <xsd:schema xmlns:xsd="http://www.w3.org/2001/XMLSchema" xmlns:xs="http://www.w3.org/2001/XMLSchema" xmlns:p="http://schemas.microsoft.com/office/2006/metadata/properties" xmlns:ns1="http://schemas.microsoft.com/sharepoint/v3" xmlns:ns2="f5accd2d-e9ed-4882-b8f6-ca7c1eeea95d" xmlns:ns3="53675443-ad4a-4290-9480-cf89861045ed" xmlns:ns4="230e9df3-be65-4c73-a93b-d1236ebd677e" targetNamespace="http://schemas.microsoft.com/office/2006/metadata/properties" ma:root="true" ma:fieldsID="c45551d939dafcdabaacad653df40a7d" ns1:_="" ns2:_="" ns3:_="" ns4:_="">
    <xsd:import namespace="http://schemas.microsoft.com/sharepoint/v3"/>
    <xsd:import namespace="f5accd2d-e9ed-4882-b8f6-ca7c1eeea95d"/>
    <xsd:import namespace="53675443-ad4a-4290-9480-cf89861045e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EventHashCode" minOccurs="0"/>
                <xsd:element ref="ns2:MediaServiceGenerationTime" minOccurs="0"/>
                <xsd:element ref="ns3:SharedWithUsers" minOccurs="0"/>
                <xsd:element ref="ns3:SharedWithDetails" minOccurs="0"/>
                <xsd:element ref="ns2:MediaLengthInSecond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accd2d-e9ed-4882-b8f6-ca7c1eeea9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3675443-ad4a-4290-9480-cf89861045e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638ba288-79ce-4b96-99ae-e8f798cfb69b}" ma:internalName="TaxCatchAll" ma:showField="CatchAllData" ma:web="53675443-ad4a-4290-9480-cf8986104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5accd2d-e9ed-4882-b8f6-ca7c1eeea95d">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9B87FE3-6E6E-44B5-80F8-8681B5DE362E}">
  <ds:schemaRefs>
    <ds:schemaRef ds:uri="230e9df3-be65-4c73-a93b-d1236ebd677e"/>
    <ds:schemaRef ds:uri="53675443-ad4a-4290-9480-cf89861045ed"/>
    <ds:schemaRef ds:uri="f5accd2d-e9ed-4882-b8f6-ca7c1eeea9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f5accd2d-e9ed-4882-b8f6-ca7c1eeea95d"/>
    <ds:schemaRef ds:uri="http://schemas.microsoft.com/office/2006/metadata/properties"/>
    <ds:schemaRef ds:uri="http://purl.org/dc/elements/1.1/"/>
    <ds:schemaRef ds:uri="http://schemas.microsoft.com/sharepoint/v3"/>
    <ds:schemaRef ds:uri="http://purl.org/dc/dcmitype/"/>
    <ds:schemaRef ds:uri="http://schemas.microsoft.com/office/2006/documentManagement/types"/>
    <ds:schemaRef ds:uri="http://schemas.microsoft.com/office/infopath/2007/PartnerControls"/>
    <ds:schemaRef ds:uri="53675443-ad4a-4290-9480-cf89861045ed"/>
    <ds:schemaRef ds:uri="http://schemas.openxmlformats.org/package/2006/metadata/core-properties"/>
    <ds:schemaRef ds:uri="230e9df3-be65-4c73-a93b-d1236ebd677e"/>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Template>
  <TotalTime>2181</TotalTime>
  <Words>762</Words>
  <Application>Microsoft Office PowerPoint</Application>
  <PresentationFormat>Widescreen</PresentationFormat>
  <Paragraphs>83</Paragraphs>
  <Slides>21</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Arial</vt:lpstr>
      <vt:lpstr>Consolas</vt:lpstr>
      <vt:lpstr>Segoe UI</vt:lpstr>
      <vt:lpstr>Segoe UI Semibold</vt:lpstr>
      <vt:lpstr>Wingdings</vt:lpstr>
      <vt:lpstr>Microsoft D365 template</vt:lpstr>
      <vt:lpstr>1_Microsoft Ignite 16/9 White Template</vt:lpstr>
      <vt:lpstr>Get the app from aka.ms/bctelemetryreport</vt:lpstr>
      <vt:lpstr>Topics to consider</vt:lpstr>
      <vt:lpstr>Health check</vt:lpstr>
      <vt:lpstr>Is the customer struggling with errors?</vt:lpstr>
      <vt:lpstr>Depending on the errors shown…</vt:lpstr>
      <vt:lpstr>Out of the box features</vt:lpstr>
      <vt:lpstr>How to see which standard features customers use</vt:lpstr>
      <vt:lpstr>Depending on the customers business…</vt:lpstr>
      <vt:lpstr>Customers can do self-service reporting with Excel layouts</vt:lpstr>
      <vt:lpstr>Excel layouts in five bullets</vt:lpstr>
      <vt:lpstr>How to see if customer is using Excel layouts</vt:lpstr>
      <vt:lpstr>End users can make report layouts with Excel</vt:lpstr>
      <vt:lpstr>Excel layouts resources</vt:lpstr>
      <vt:lpstr>Customers do automation (with PowerAutomate/Flow?)</vt:lpstr>
      <vt:lpstr>How to see if customer is using Microsoft connectors</vt:lpstr>
      <vt:lpstr>Customers can automate processes with Power Automate</vt:lpstr>
      <vt:lpstr>Power Automate resources</vt:lpstr>
      <vt:lpstr>Customers can use Teams/mobile/tablet clients</vt:lpstr>
      <vt:lpstr>How to see which clients the users at customer use</vt:lpstr>
      <vt:lpstr>Customers can collaborate with Teams</vt:lpstr>
      <vt:lpstr>Teams with Business Central resources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Nielsson</dc:creator>
  <cp:keywords/>
  <dc:description/>
  <cp:lastModifiedBy>Kennie Pontoppidan</cp:lastModifiedBy>
  <cp:revision>16</cp:revision>
  <dcterms:created xsi:type="dcterms:W3CDTF">2022-09-06T10:42:26Z</dcterms:created>
  <dcterms:modified xsi:type="dcterms:W3CDTF">2022-11-25T10:08:50Z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0x010100903F8F6770C4CA4A80F8594FC63E55EF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